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3"/>
  </p:notesMasterIdLst>
  <p:sldIdLst>
    <p:sldId id="297" r:id="rId6"/>
    <p:sldId id="259" r:id="rId7"/>
    <p:sldId id="269" r:id="rId8"/>
    <p:sldId id="270" r:id="rId9"/>
    <p:sldId id="268" r:id="rId10"/>
    <p:sldId id="263" r:id="rId11"/>
    <p:sldId id="271" r:id="rId12"/>
    <p:sldId id="288" r:id="rId13"/>
    <p:sldId id="266" r:id="rId14"/>
    <p:sldId id="275" r:id="rId15"/>
    <p:sldId id="289" r:id="rId16"/>
    <p:sldId id="273" r:id="rId17"/>
    <p:sldId id="278" r:id="rId18"/>
    <p:sldId id="279" r:id="rId19"/>
    <p:sldId id="281" r:id="rId20"/>
    <p:sldId id="283" r:id="rId21"/>
    <p:sldId id="284" r:id="rId22"/>
    <p:sldId id="285" r:id="rId23"/>
    <p:sldId id="286" r:id="rId24"/>
    <p:sldId id="287" r:id="rId25"/>
    <p:sldId id="272" r:id="rId26"/>
    <p:sldId id="274" r:id="rId27"/>
    <p:sldId id="293" r:id="rId28"/>
    <p:sldId id="291" r:id="rId29"/>
    <p:sldId id="294" r:id="rId30"/>
    <p:sldId id="295" r:id="rId31"/>
    <p:sldId id="298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U2itiNgbZP+7jgVWJp0h6Q==" hashData="37NmTL9juy3NHg8bqJQzv3cBfXM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9626" autoAdjust="0"/>
  </p:normalViewPr>
  <p:slideViewPr>
    <p:cSldViewPr snapToGrid="0" snapToObjects="1" showGuides="1">
      <p:cViewPr>
        <p:scale>
          <a:sx n="54" d="100"/>
          <a:sy n="54" d="100"/>
        </p:scale>
        <p:origin x="-2022" y="-1206"/>
      </p:cViewPr>
      <p:guideLst>
        <p:guide orient="horz" pos="323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notesViewPr>
    <p:cSldViewPr snapToGrid="0" snapToObjects="1">
      <p:cViewPr varScale="1">
        <p:scale>
          <a:sx n="41" d="100"/>
          <a:sy n="41" d="100"/>
        </p:scale>
        <p:origin x="-2395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E88DC-AD50-443E-9F8B-804258FA93A2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790B4-7DB2-4AFF-B22C-E02D9D26F7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44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790B4-7DB2-4AFF-B22C-E02D9D26F7D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3E24BD-C531-484B-936C-E94739EF1376}" type="slidenum">
              <a:rPr lang="en-US" altLang="zh-HK" sz="1200" u="none">
                <a:solidFill>
                  <a:prstClr val="black"/>
                </a:solidFill>
                <a:latin typeface="Times New Roman" pitchFamily="18" charset="0"/>
              </a:rPr>
              <a:pPr/>
              <a:t>8</a:t>
            </a:fld>
            <a:endParaRPr lang="en-US" altLang="zh-HK" sz="1200" u="none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6595" name="Rectangle 7"/>
          <p:cNvSpPr txBox="1">
            <a:spLocks noGrp="1" noChangeArrowheads="1"/>
          </p:cNvSpPr>
          <p:nvPr/>
        </p:nvSpPr>
        <p:spPr bwMode="auto">
          <a:xfrm>
            <a:off x="3885215" y="8687654"/>
            <a:ext cx="2972786" cy="4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8" rIns="93035" bIns="46518" anchor="b"/>
          <a:lstStyle>
            <a:lvl1pPr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28688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934B87E-5F1D-4F18-8817-DBC78A9599B5}" type="slidenum">
              <a:rPr lang="en-US" altLang="zh-HK" sz="1200" u="none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HK" sz="1200" u="none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659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366597" name="Notes Placeholder 2"/>
          <p:cNvSpPr>
            <a:spLocks noGrp="1"/>
          </p:cNvSpPr>
          <p:nvPr>
            <p:ph type="body" idx="1"/>
          </p:nvPr>
        </p:nvSpPr>
        <p:spPr>
          <a:xfrm>
            <a:off x="686786" y="4343828"/>
            <a:ext cx="5484428" cy="41135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>
              <a:spcBef>
                <a:spcPct val="0"/>
              </a:spcBef>
            </a:pPr>
            <a:endParaRPr lang="zh-HK" altLang="zh-HK" smtClean="0">
              <a:latin typeface="Times New Roman" pitchFamily="18" charset="0"/>
            </a:endParaRPr>
          </a:p>
        </p:txBody>
      </p:sp>
      <p:sp>
        <p:nvSpPr>
          <p:cNvPr id="366598" name="Slide Number Placeholder 3"/>
          <p:cNvSpPr txBox="1">
            <a:spLocks noGrp="1"/>
          </p:cNvSpPr>
          <p:nvPr/>
        </p:nvSpPr>
        <p:spPr bwMode="auto">
          <a:xfrm>
            <a:off x="3884119" y="8685522"/>
            <a:ext cx="2972786" cy="4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7" rIns="93172" bIns="46587" anchor="b"/>
          <a:lstStyle>
            <a:lvl1pPr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F826E3B-398C-424C-A480-C80410449F0C}" type="slidenum">
              <a:rPr lang="en-US" altLang="zh-HK" sz="1200" u="none">
                <a:solidFill>
                  <a:prstClr val="black"/>
                </a:solidFill>
                <a:latin typeface="新細明體" pitchFamily="18" charset="-12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HK" sz="1200" u="none">
              <a:solidFill>
                <a:prstClr val="black"/>
              </a:solidFill>
              <a:latin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790B4-7DB2-4AFF-B22C-E02D9D26F7D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3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9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7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0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66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3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84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05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9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0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1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1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55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91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85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73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7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53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1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74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6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7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93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0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54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25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1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58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48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54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61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98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0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2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37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87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38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36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69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35516-A8CA-4661-A924-2622CB529C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6827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C53C5-D8DC-409E-9098-643D3E926B7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6051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F3180-BB1C-4F07-A287-BEA2D569F92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7397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415DA-73E1-490B-A92B-B627D23518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2373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4D90D-1E1E-4C80-8A77-19A7406C42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0281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172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217F5-442A-4A11-91AE-9C15B64C0BC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8018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F9BDB-404A-4D6D-AFBD-84FC7A36126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3868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D0341-A69A-4732-9B1F-F270ADEA2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0346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615B6-6D3F-4E04-8FE7-B9F12379867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3734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8692F-BC6E-428F-B3BA-074A47B332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4257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07D7D-A87F-4857-BE30-52A5583017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1408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7724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27B1E-AA23-4FB4-9188-2930D43725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6550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1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9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1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058A917D-EEFF-D549-BB9A-807DA4AF0F44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B1A6593-8DDC-854D-B833-99805F2231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12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" y="582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6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5/6/2015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儷黑 Pro"/>
              </a:defRPr>
            </a:lvl1pPr>
          </a:lstStyle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DDEDD">
                  <a:tint val="75000"/>
                </a:srgbClr>
              </a:solidFill>
            </a:endParaRPr>
          </a:p>
        </p:txBody>
      </p:sp>
      <p:pic>
        <p:nvPicPr>
          <p:cNvPr id="8" name="Picture 7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0"/>
            <a:ext cx="91546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儷黑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儷黑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儷黑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儷黑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儷黑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儷黑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" pitchFamily="34" charset="0"/>
              </a:defRPr>
            </a:lvl1pPr>
          </a:lstStyle>
          <a:p>
            <a:pPr defTabSz="914400"/>
            <a:fld id="{051BEC73-49AA-45BC-B16C-50B32D0D6D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5/6/2015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MT" pitchFamily="34" charset="0"/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 pitchFamily="34" charset="0"/>
              </a:defRPr>
            </a:lvl1pPr>
          </a:lstStyle>
          <a:p>
            <a:pPr defTabSz="914400"/>
            <a:fld id="{3D82040C-D3B1-42F1-A452-9128C48DC3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1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88815-65D1-FF41-8402-2A515C4C74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27614-9E15-E947-9EE0-8930E9C9D7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2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8572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smtClean="0"/>
              <a:t>Click to edit Master text styles</a:t>
            </a:r>
          </a:p>
          <a:p>
            <a:pPr lvl="1"/>
            <a:r>
              <a:rPr lang="en-US" altLang="zh-HK" smtClean="0"/>
              <a:t>Second level</a:t>
            </a:r>
          </a:p>
          <a:p>
            <a:pPr lvl="2"/>
            <a:r>
              <a:rPr lang="en-US" altLang="zh-HK" smtClean="0"/>
              <a:t>Third level</a:t>
            </a:r>
          </a:p>
          <a:p>
            <a:pPr lvl="3"/>
            <a:r>
              <a:rPr lang="en-US" altLang="zh-HK" smtClean="0"/>
              <a:t>Fourth level</a:t>
            </a:r>
          </a:p>
          <a:p>
            <a:pPr lvl="4"/>
            <a:r>
              <a:rPr lang="en-US" altLang="zh-HK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u="none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6B5377-B32A-4130-941C-5F6147CD432B}" type="slidenum">
              <a:rPr lang="en-US">
                <a:solidFill>
                  <a:srgbClr val="FFFFFF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262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34" charset="-128"/>
          <a:cs typeface="ＭＳ Ｐゴシック" pitchFamily="2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34" charset="-128"/>
          <a:cs typeface="ＭＳ Ｐゴシック" pitchFamily="2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34" charset="-128"/>
          <a:cs typeface="ＭＳ Ｐゴシック" pitchFamily="2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34" charset="-128"/>
          <a:cs typeface="ＭＳ Ｐゴシック" pitchFamily="2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28" charset="-128"/>
          <a:cs typeface="ＭＳ Ｐゴシック" pitchFamily="2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28" charset="-128"/>
          <a:cs typeface="ＭＳ Ｐゴシック" pitchFamily="2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28" charset="-128"/>
          <a:cs typeface="ＭＳ Ｐゴシック" pitchFamily="2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Arial" charset="0"/>
          <a:ea typeface="ＭＳ Ｐゴシック" pitchFamily="28" charset="-128"/>
          <a:cs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b="1">
          <a:solidFill>
            <a:srgbClr val="FFFF99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800" b="1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400" b="1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000" b="1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895600" y="1428750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</a:rPr>
              <a:t>Lilian Chan</a:t>
            </a:r>
            <a:endParaRPr lang="en-US" sz="6800" b="1" dirty="0">
              <a:solidFill>
                <a:srgbClr val="33CCFF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15894" y="2282830"/>
            <a:ext cx="590384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顧</a:t>
            </a:r>
            <a:r>
              <a:rPr lang="zh-TW" altLang="en-US" sz="4400" dirty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問經理級</a:t>
            </a:r>
            <a:r>
              <a:rPr lang="en-US" altLang="zh-TW" sz="4400" dirty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/>
            </a:r>
            <a:br>
              <a:rPr lang="en-US" altLang="zh-TW" sz="4400" dirty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</a:br>
            <a:r>
              <a:rPr lang="en-US" sz="3200" b="1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Supervising </a:t>
            </a:r>
            <a:r>
              <a:rPr lang="en-US" sz="3200" b="1" dirty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Coordinator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96843" y="3543300"/>
            <a:ext cx="5496502" cy="97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四個佣金週期共賺取</a:t>
            </a:r>
            <a:r>
              <a:rPr lang="en-US" altLang="en-US" sz="28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HK$57,500</a:t>
            </a:r>
            <a:endParaRPr lang="en-US" altLang="en-US" sz="2800" dirty="0">
              <a:solidFill>
                <a:srgbClr val="003300"/>
              </a:solidFill>
              <a:latin typeface="儷黑 Pro"/>
              <a:ea typeface="儷黑 Pro"/>
              <a:cs typeface="儷黑 Pro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HK$57,500 </a:t>
            </a:r>
            <a:r>
              <a:rPr lang="en-US" sz="2800" b="1" dirty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in 4 Commission weeks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44577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" dirty="0">
                <a:solidFill>
                  <a:srgbClr val="003300"/>
                </a:solidFill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3300"/>
                </a:solidFill>
              </a:rPr>
              <a:t>港超連鎖店主的</a:t>
            </a:r>
            <a:r>
              <a:rPr lang="zh-TW" altLang="en-US" sz="800" dirty="0">
                <a:solidFill>
                  <a:srgbClr val="003300"/>
                </a:solidFill>
              </a:rPr>
              <a:t>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srgbClr val="003300"/>
                </a:solidFill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3300"/>
                </a:solidFill>
              </a:rPr>
              <a:t>UnFranchise</a:t>
            </a:r>
            <a:r>
              <a:rPr lang="en-US" altLang="zh-TW" sz="800" b="1" dirty="0" smtClean="0">
                <a:solidFill>
                  <a:srgbClr val="003300"/>
                </a:solidFill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</a:rPr>
              <a:t>, </a:t>
            </a:r>
            <a:r>
              <a:rPr lang="en-US" sz="800" b="1" dirty="0">
                <a:solidFill>
                  <a:srgbClr val="003300"/>
                </a:solidFill>
              </a:rPr>
              <a:t>nor </a:t>
            </a:r>
            <a:r>
              <a:rPr lang="en-US" sz="800" b="1" dirty="0" smtClean="0">
                <a:solidFill>
                  <a:srgbClr val="003300"/>
                </a:solidFill>
              </a:rPr>
              <a:t>are </a:t>
            </a:r>
            <a:r>
              <a:rPr lang="en-US" sz="800" b="1" dirty="0">
                <a:solidFill>
                  <a:srgbClr val="003300"/>
                </a:solidFill>
              </a:rPr>
              <a:t>they intended to represent that any given Independent </a:t>
            </a:r>
            <a:r>
              <a:rPr lang="en-US" altLang="zh-TW" sz="800" b="1" dirty="0" err="1">
                <a:solidFill>
                  <a:srgbClr val="003300"/>
                </a:solidFill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</a:rPr>
              <a:t> </a:t>
            </a:r>
            <a:r>
              <a:rPr lang="en-US" sz="800" b="1" dirty="0">
                <a:solidFill>
                  <a:srgbClr val="003300"/>
                </a:solidFill>
              </a:rPr>
              <a:t>will earn income in that amount. The success of any Market Hong Kong Independent </a:t>
            </a:r>
            <a:r>
              <a:rPr lang="en-US" altLang="zh-TW" sz="800" b="1" dirty="0" err="1">
                <a:solidFill>
                  <a:srgbClr val="003300"/>
                </a:solidFill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</a:rPr>
              <a:t> </a:t>
            </a:r>
            <a:r>
              <a:rPr lang="en-US" sz="800" b="1" dirty="0">
                <a:solidFill>
                  <a:srgbClr val="003300"/>
                </a:solidFill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3300"/>
              </a:solidFill>
            </a:endParaRPr>
          </a:p>
        </p:txBody>
      </p:sp>
      <p:pic>
        <p:nvPicPr>
          <p:cNvPr id="10" name="圖片 10" descr="IMG_04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72" y="1199937"/>
            <a:ext cx="3002771" cy="3002771"/>
          </a:xfrm>
          <a:prstGeom prst="rect">
            <a:avLst/>
          </a:prstGeom>
        </p:spPr>
      </p:pic>
      <p:sp>
        <p:nvSpPr>
          <p:cNvPr id="11" name="Title 8"/>
          <p:cNvSpPr txBox="1">
            <a:spLocks/>
          </p:cNvSpPr>
          <p:nvPr/>
        </p:nvSpPr>
        <p:spPr>
          <a:xfrm>
            <a:off x="685800" y="-46696"/>
            <a:ext cx="7772400" cy="11017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solidFill>
                  <a:srgbClr val="0033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開創超連鎖事業新思維</a:t>
            </a:r>
            <a:r>
              <a:rPr lang="en-US" altLang="zh-TW" sz="5400" smtClean="0">
                <a:solidFill>
                  <a:srgbClr val="0033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5400" smtClean="0">
                <a:solidFill>
                  <a:srgbClr val="0033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2800" smtClean="0">
                <a:solidFill>
                  <a:srgbClr val="0033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Open your mindset for UnFranchise Business </a:t>
            </a:r>
            <a:endParaRPr lang="en-US" sz="2800" dirty="0">
              <a:solidFill>
                <a:srgbClr val="003300"/>
              </a:solidFill>
              <a:latin typeface="+mn-lt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21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1" y="206374"/>
            <a:ext cx="7155496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1064416" y="357981"/>
            <a:ext cx="5979160" cy="336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3705333" y="1047951"/>
            <a:ext cx="5537196" cy="17543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5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Arial Unicode MS" pitchFamily="34" charset="-120"/>
                <a:cs typeface="Arial Unicode MS" pitchFamily="34" charset="-120"/>
              </a:rPr>
              <a:t>好夥伴</a:t>
            </a:r>
            <a:endParaRPr lang="en-US" altLang="zh-TW" sz="5400" b="1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ea typeface="Arial Unicode MS" pitchFamily="34" charset="-120"/>
              <a:cs typeface="Arial Unicode MS" pitchFamily="34" charset="-120"/>
            </a:endParaRPr>
          </a:p>
          <a:p>
            <a:r>
              <a:rPr lang="en-US" altLang="zh-TW" sz="5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Arial Unicode MS" pitchFamily="34" charset="-120"/>
                <a:cs typeface="Arial Unicode MS" pitchFamily="34" charset="-120"/>
              </a:rPr>
              <a:t>Good Partner</a:t>
            </a:r>
            <a:endParaRPr lang="zh-TW" altLang="en-US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14461"/>
            </a:gs>
            <a:gs pos="99000">
              <a:schemeClr val="tx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3899190"/>
            <a:ext cx="9144000" cy="8572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42000"/>
                </a:schemeClr>
              </a:gs>
              <a:gs pos="32000">
                <a:schemeClr val="accent1">
                  <a:tint val="44500"/>
                  <a:satMod val="160000"/>
                  <a:lumMod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>
                  <a:lumMod val="50000"/>
                </a:prstClr>
              </a:solidFill>
              <a:ea typeface="華康儷中黑" pitchFamily="49" charset="-12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10156" y="292895"/>
            <a:ext cx="6934200" cy="2221706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>
                <a:ln w="12700">
                  <a:noFill/>
                </a:ln>
                <a:solidFill>
                  <a:schemeClr val="tx1"/>
                </a:solidFill>
                <a:effectLst>
                  <a:outerShdw blurRad="762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dirty="0" smtClean="0">
                <a:solidFill>
                  <a:srgbClr val="CCECFF"/>
                </a:solidFill>
                <a:latin typeface="儷黑 Pro"/>
                <a:ea typeface="儷黑 Pro"/>
                <a:cs typeface="儷黑 Pro"/>
              </a:rPr>
              <a:t>與團隊</a:t>
            </a:r>
            <a:endParaRPr lang="en-US" altLang="zh-TW" dirty="0" smtClean="0">
              <a:solidFill>
                <a:prstClr val="white"/>
              </a:solidFill>
              <a:latin typeface="儷黑 Pro"/>
              <a:ea typeface="儷黑 Pro"/>
              <a:cs typeface="儷黑 Pro"/>
            </a:endParaRPr>
          </a:p>
          <a:p>
            <a:pPr>
              <a:defRPr/>
            </a:pPr>
            <a:r>
              <a:rPr lang="zh-TW" altLang="en-US" sz="9600" dirty="0" smtClean="0">
                <a:solidFill>
                  <a:prstClr val="white"/>
                </a:solidFill>
                <a:latin typeface="儷黑 Pro"/>
                <a:ea typeface="儷黑 Pro"/>
                <a:cs typeface="儷黑 Pro"/>
              </a:rPr>
              <a:t>合作</a:t>
            </a:r>
            <a:endParaRPr lang="en-US" sz="9600" dirty="0" smtClean="0">
              <a:solidFill>
                <a:prstClr val="white"/>
              </a:solidFill>
              <a:latin typeface="儷黑 Pro"/>
              <a:ea typeface="儷黑 Pro"/>
              <a:cs typeface="儷黑 Pro"/>
            </a:endParaRPr>
          </a:p>
          <a:p>
            <a:pPr>
              <a:defRPr/>
            </a:pPr>
            <a:r>
              <a:rPr lang="en-US" sz="9600" dirty="0" smtClean="0">
                <a:solidFill>
                  <a:prstClr val="white"/>
                </a:solidFill>
                <a:latin typeface="儷黑 Pro"/>
                <a:ea typeface="儷黑 Pro"/>
                <a:cs typeface="儷黑 Pro"/>
              </a:rPr>
              <a:t>Work</a:t>
            </a:r>
          </a:p>
          <a:p>
            <a:pPr algn="ctr">
              <a:defRPr/>
            </a:pPr>
            <a:r>
              <a:rPr lang="en-US" dirty="0" smtClean="0">
                <a:solidFill>
                  <a:srgbClr val="CCECFF"/>
                </a:solidFill>
                <a:latin typeface="儷黑 Pro"/>
                <a:ea typeface="儷黑 Pro"/>
                <a:cs typeface="儷黑 Pro"/>
              </a:rPr>
              <a:t>as a team.</a:t>
            </a:r>
          </a:p>
        </p:txBody>
      </p:sp>
      <p:pic>
        <p:nvPicPr>
          <p:cNvPr id="20" name="圖片 19" descr="img1422197085760.jpg"/>
          <p:cNvPicPr>
            <a:picLocks noChangeAspect="1"/>
          </p:cNvPicPr>
          <p:nvPr/>
        </p:nvPicPr>
        <p:blipFill>
          <a:blip r:embed="rId4">
            <a:lum bright="25000" contrast="2000"/>
          </a:blip>
          <a:stretch>
            <a:fillRect/>
          </a:stretch>
        </p:blipFill>
        <p:spPr>
          <a:xfrm>
            <a:off x="3074869" y="-488660"/>
            <a:ext cx="6843831" cy="514350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3840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3855"/>
            <a:ext cx="9144001" cy="5387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3975100" y="520590"/>
            <a:ext cx="5037853" cy="3454855"/>
          </a:xfrm>
        </p:spPr>
        <p:txBody>
          <a:bodyPr/>
          <a:lstStyle/>
          <a:p>
            <a:pPr algn="l"/>
            <a:r>
              <a:rPr lang="en-US" altLang="zh-TW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Janis Lee</a:t>
            </a:r>
          </a:p>
          <a:p>
            <a:pPr algn="l"/>
            <a:r>
              <a:rPr lang="zh-TW" altLang="en-US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教育工作二十多年</a:t>
            </a:r>
            <a:endParaRPr lang="en-US" altLang="zh-TW" b="1" dirty="0" smtClean="0">
              <a:solidFill>
                <a:srgbClr val="006000"/>
              </a:solidFill>
              <a:latin typeface="儷黑 Pro"/>
              <a:ea typeface="儷黑 Pro"/>
              <a:cs typeface="儷黑 Pro"/>
            </a:endParaRPr>
          </a:p>
          <a:p>
            <a:pPr algn="l"/>
            <a:r>
              <a:rPr lang="zh-TW" altLang="en-US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教師培訓</a:t>
            </a:r>
            <a:endParaRPr lang="en-US" altLang="zh-TW" b="1" dirty="0" smtClean="0">
              <a:solidFill>
                <a:srgbClr val="006000"/>
              </a:solidFill>
              <a:latin typeface="儷黑 Pro"/>
              <a:ea typeface="儷黑 Pro"/>
              <a:cs typeface="儷黑 Pro"/>
            </a:endParaRPr>
          </a:p>
          <a:p>
            <a:pPr algn="l"/>
            <a:r>
              <a:rPr lang="en-US" altLang="zh-TW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2014</a:t>
            </a:r>
            <a:r>
              <a:rPr lang="zh-TW" altLang="en-US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年</a:t>
            </a:r>
            <a:r>
              <a:rPr lang="en-US" altLang="zh-TW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4</a:t>
            </a:r>
            <a:r>
              <a:rPr lang="zh-TW" altLang="en-US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月</a:t>
            </a:r>
            <a:r>
              <a:rPr lang="en-US" altLang="zh-TW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8</a:t>
            </a:r>
            <a:r>
              <a:rPr lang="zh-TW" altLang="en-US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日加盟美安</a:t>
            </a:r>
            <a:endParaRPr lang="en-US" altLang="zh-TW" b="1" dirty="0" smtClean="0">
              <a:solidFill>
                <a:srgbClr val="006000"/>
              </a:solidFill>
              <a:latin typeface="儷黑 Pro"/>
              <a:ea typeface="儷黑 Pro"/>
              <a:cs typeface="儷黑 Pro"/>
            </a:endParaRPr>
          </a:p>
          <a:p>
            <a:pPr algn="l"/>
            <a:r>
              <a:rPr lang="en-US" sz="24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Had worked in Education field </a:t>
            </a:r>
          </a:p>
          <a:p>
            <a:pPr algn="l"/>
            <a:r>
              <a:rPr lang="en-US" sz="24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for more than 20 years</a:t>
            </a:r>
            <a:br>
              <a:rPr lang="en-US" sz="24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</a:br>
            <a:r>
              <a:rPr lang="en-US" sz="24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Teacher training</a:t>
            </a:r>
            <a:br>
              <a:rPr lang="en-US" sz="24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</a:br>
            <a:r>
              <a:rPr lang="en-US" sz="24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Joined </a:t>
            </a:r>
            <a:r>
              <a:rPr lang="en-US" sz="2400" dirty="0" err="1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mhk</a:t>
            </a:r>
            <a:r>
              <a:rPr lang="en-US" sz="24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 in April 8, 2014</a:t>
            </a:r>
            <a:endParaRPr lang="en-US" altLang="zh-TW" b="1" dirty="0" smtClean="0">
              <a:solidFill>
                <a:srgbClr val="006000"/>
              </a:solidFill>
              <a:latin typeface="儷黑 Pro"/>
              <a:ea typeface="儷黑 Pro"/>
              <a:cs typeface="儷黑 Pro"/>
            </a:endParaRPr>
          </a:p>
          <a:p>
            <a:pPr algn="l"/>
            <a:endParaRPr lang="en-US" sz="3600" dirty="0" smtClean="0">
              <a:solidFill>
                <a:srgbClr val="006000"/>
              </a:solidFill>
              <a:latin typeface="儷黑 Pro"/>
              <a:ea typeface="儷黑 Pro"/>
              <a:cs typeface="儷黑 Pr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545821"/>
            <a:ext cx="2433195" cy="249172"/>
          </a:xfrm>
          <a:prstGeom prst="rect">
            <a:avLst/>
          </a:prstGeom>
        </p:spPr>
      </p:pic>
      <p:pic>
        <p:nvPicPr>
          <p:cNvPr id="12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42" y="3882306"/>
            <a:ext cx="1324811" cy="1121037"/>
          </a:xfrm>
          <a:prstGeom prst="rect">
            <a:avLst/>
          </a:prstGeom>
          <a:noFill/>
        </p:spPr>
      </p:pic>
      <p:pic>
        <p:nvPicPr>
          <p:cNvPr id="14" name="Content Placeholder 4" descr="Speaker phot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7028" r="24519" b="4436"/>
          <a:stretch/>
        </p:blipFill>
        <p:spPr>
          <a:xfrm rot="5400000">
            <a:off x="275569" y="473729"/>
            <a:ext cx="3652559" cy="374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16" b="8716"/>
          <a:stretch>
            <a:fillRect/>
          </a:stretch>
        </p:blipFill>
        <p:spPr>
          <a:xfrm>
            <a:off x="0" y="1"/>
            <a:ext cx="8229600" cy="339447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300" y="792219"/>
            <a:ext cx="6730701" cy="3321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6825"/>
            <a:ext cx="81280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595" b="11595"/>
          <a:stretch>
            <a:fillRect/>
          </a:stretch>
        </p:blipFill>
        <p:spPr>
          <a:xfrm>
            <a:off x="0" y="1"/>
            <a:ext cx="8229600" cy="339447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014" y="842523"/>
            <a:ext cx="7073986" cy="2939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154490"/>
            <a:ext cx="9143999" cy="29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2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3-11-12 21.35.3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t="6785" r="8022" b="6524"/>
          <a:stretch/>
        </p:blipFill>
        <p:spPr>
          <a:xfrm>
            <a:off x="-1" y="1"/>
            <a:ext cx="4561983" cy="2579841"/>
          </a:xfrm>
        </p:spPr>
      </p:pic>
      <p:pic>
        <p:nvPicPr>
          <p:cNvPr id="6" name="Picture 5" descr="20140324_08045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t="8270" r="9793" b="2023"/>
          <a:stretch/>
        </p:blipFill>
        <p:spPr>
          <a:xfrm>
            <a:off x="4561982" y="1"/>
            <a:ext cx="4582018" cy="2579841"/>
          </a:xfrm>
          <a:prstGeom prst="rect">
            <a:avLst/>
          </a:prstGeom>
        </p:spPr>
      </p:pic>
      <p:pic>
        <p:nvPicPr>
          <p:cNvPr id="7" name="Picture 6" descr="20140409_22504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-10067" r="8444" b="10067"/>
          <a:stretch/>
        </p:blipFill>
        <p:spPr>
          <a:xfrm>
            <a:off x="3" y="2246960"/>
            <a:ext cx="4561981" cy="2896541"/>
          </a:xfrm>
          <a:prstGeom prst="rect">
            <a:avLst/>
          </a:prstGeom>
        </p:spPr>
      </p:pic>
      <p:pic>
        <p:nvPicPr>
          <p:cNvPr id="8" name="Picture 7" descr="20140521_00110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3236" r="7635" b="2741"/>
          <a:stretch/>
        </p:blipFill>
        <p:spPr>
          <a:xfrm rot="5400000">
            <a:off x="5549322" y="1548824"/>
            <a:ext cx="2607338" cy="45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19" b="-16"/>
          <a:stretch/>
        </p:blipFill>
        <p:spPr>
          <a:xfrm>
            <a:off x="254823" y="295897"/>
            <a:ext cx="8432500" cy="4503163"/>
          </a:xfrm>
        </p:spPr>
      </p:pic>
      <p:sp>
        <p:nvSpPr>
          <p:cNvPr id="3" name="Circular Arrow 2"/>
          <p:cNvSpPr/>
          <p:nvPr/>
        </p:nvSpPr>
        <p:spPr>
          <a:xfrm>
            <a:off x="3366006" y="120209"/>
            <a:ext cx="2515255" cy="1414751"/>
          </a:xfrm>
          <a:prstGeom prst="circular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2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36" b="2136"/>
          <a:stretch>
            <a:fillRect/>
          </a:stretch>
        </p:blipFill>
        <p:spPr>
          <a:xfrm>
            <a:off x="0" y="1"/>
            <a:ext cx="9144000" cy="5134253"/>
          </a:xfrm>
        </p:spPr>
      </p:pic>
      <p:sp>
        <p:nvSpPr>
          <p:cNvPr id="6" name="Oval 5"/>
          <p:cNvSpPr/>
          <p:nvPr/>
        </p:nvSpPr>
        <p:spPr>
          <a:xfrm>
            <a:off x="3464642" y="2385660"/>
            <a:ext cx="110967" cy="152572"/>
          </a:xfrm>
          <a:prstGeom prst="ellips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Line Callout 2 6"/>
          <p:cNvSpPr/>
          <p:nvPr/>
        </p:nvSpPr>
        <p:spPr>
          <a:xfrm>
            <a:off x="4253739" y="1091116"/>
            <a:ext cx="1824794" cy="47158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4626"/>
              <a:gd name="adj6" fmla="val -40041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halkboard"/>
                <a:cs typeface="Chalkboard"/>
              </a:rPr>
              <a:t>Coring</a:t>
            </a:r>
            <a:endParaRPr lang="en-US" sz="3200" dirty="0">
              <a:solidFill>
                <a:prstClr val="white"/>
              </a:solidFill>
              <a:latin typeface="Chalkboard"/>
              <a:cs typeface="Chalkboard"/>
            </a:endParaRPr>
          </a:p>
        </p:txBody>
      </p:sp>
      <p:sp>
        <p:nvSpPr>
          <p:cNvPr id="8" name="Line Callout 2 7"/>
          <p:cNvSpPr/>
          <p:nvPr/>
        </p:nvSpPr>
        <p:spPr>
          <a:xfrm>
            <a:off x="4253739" y="1697163"/>
            <a:ext cx="1824794" cy="134835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1096"/>
              <a:gd name="adj6" fmla="val -37338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halkboard"/>
                <a:cs typeface="Chalkboard"/>
              </a:rPr>
              <a:t>NUOT</a:t>
            </a:r>
          </a:p>
          <a:p>
            <a:pPr algn="ctr"/>
            <a:r>
              <a:rPr lang="en-US" sz="3200" dirty="0" smtClean="0">
                <a:solidFill>
                  <a:prstClr val="white"/>
                </a:solidFill>
                <a:latin typeface="Chalkboard"/>
                <a:cs typeface="Chalkboard"/>
              </a:rPr>
              <a:t>B5</a:t>
            </a:r>
          </a:p>
          <a:p>
            <a:pPr algn="ctr"/>
            <a:r>
              <a:rPr lang="en-US" sz="3200" dirty="0" smtClean="0">
                <a:solidFill>
                  <a:prstClr val="white"/>
                </a:solidFill>
                <a:latin typeface="Chalkboard"/>
                <a:cs typeface="Chalkboard"/>
              </a:rPr>
              <a:t>ECCT</a:t>
            </a:r>
            <a:endParaRPr lang="en-US" sz="3200" dirty="0">
              <a:solidFill>
                <a:prstClr val="white"/>
              </a:solidFill>
              <a:latin typeface="Chalkboard"/>
              <a:cs typeface="Chalkboard"/>
            </a:endParaRPr>
          </a:p>
        </p:txBody>
      </p:sp>
      <p:sp>
        <p:nvSpPr>
          <p:cNvPr id="9" name="Line Callout 2 8"/>
          <p:cNvSpPr/>
          <p:nvPr/>
        </p:nvSpPr>
        <p:spPr>
          <a:xfrm>
            <a:off x="2909804" y="3640646"/>
            <a:ext cx="1824794" cy="793877"/>
          </a:xfrm>
          <a:prstGeom prst="borderCallout2">
            <a:avLst>
              <a:gd name="adj1" fmla="val -407"/>
              <a:gd name="adj2" fmla="val 43018"/>
              <a:gd name="adj3" fmla="val -65862"/>
              <a:gd name="adj4" fmla="val 38738"/>
              <a:gd name="adj5" fmla="val -197748"/>
              <a:gd name="adj6" fmla="val 32932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產品訓練</a:t>
            </a:r>
            <a:r>
              <a:rPr lang="en-US" altLang="zh-TW" sz="32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en-US" altLang="zh-TW" dirty="0" smtClean="0">
                <a:solidFill>
                  <a:prstClr val="white"/>
                </a:solidFill>
                <a:ea typeface="Heiti TC Light"/>
                <a:cs typeface="Heiti TC Light"/>
              </a:rPr>
              <a:t>Product Training</a:t>
            </a:r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4253739" y="3045517"/>
            <a:ext cx="2268662" cy="68824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9295"/>
              <a:gd name="adj6" fmla="val -30273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本地研討會</a:t>
            </a:r>
            <a:r>
              <a:rPr lang="en-US" altLang="zh-TW" sz="32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en-US" altLang="zh-TW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Local Seminar</a:t>
            </a:r>
            <a:endParaRPr lang="en-US" dirty="0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739784" y="980155"/>
            <a:ext cx="2293321" cy="1007895"/>
          </a:xfrm>
          <a:prstGeom prst="wedgeRectCallout">
            <a:avLst>
              <a:gd name="adj1" fmla="val 70565"/>
              <a:gd name="adj2" fmla="val 96445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香港大會</a:t>
            </a:r>
            <a:endParaRPr lang="en-US" altLang="zh-TW" sz="4000" dirty="0" smtClean="0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HK conventions</a:t>
            </a:r>
            <a:endParaRPr lang="en-US" dirty="0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02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36" b="2136"/>
          <a:stretch>
            <a:fillRect/>
          </a:stretch>
        </p:blipFill>
        <p:spPr>
          <a:xfrm>
            <a:off x="320572" y="342131"/>
            <a:ext cx="8507480" cy="4410695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3513959" y="2422647"/>
            <a:ext cx="172616" cy="554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057761" y="1678286"/>
            <a:ext cx="1232968" cy="744361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台灣</a:t>
            </a:r>
            <a:r>
              <a:rPr lang="en-US" altLang="zh-TW" sz="32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en-US" altLang="zh-TW" sz="20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Taiwan</a:t>
            </a:r>
            <a:endParaRPr lang="en-US" sz="2000" dirty="0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513959" y="2228466"/>
            <a:ext cx="3550948" cy="2496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448422" y="1678286"/>
            <a:ext cx="1576183" cy="55018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美國</a:t>
            </a:r>
            <a:r>
              <a:rPr lang="en-US" altLang="zh-TW" sz="20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USA</a:t>
            </a:r>
            <a:endParaRPr lang="en-US" sz="2000" dirty="0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316687" y="2478128"/>
            <a:ext cx="197275" cy="564051"/>
          </a:xfrm>
          <a:prstGeom prst="straightConnector1">
            <a:avLst/>
          </a:prstGeom>
          <a:ln>
            <a:solidFill>
              <a:srgbClr val="F73AC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398125" y="3119492"/>
            <a:ext cx="1837123" cy="800408"/>
          </a:xfrm>
          <a:prstGeom prst="roundRect">
            <a:avLst/>
          </a:prstGeom>
          <a:solidFill>
            <a:srgbClr val="F73AC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新加坡</a:t>
            </a:r>
            <a:r>
              <a:rPr lang="en-US" altLang="zh-TW" sz="3200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en-US" altLang="zh-TW" dirty="0" smtClean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rPr>
              <a:t>Singapore</a:t>
            </a:r>
            <a:endParaRPr lang="en-US" dirty="0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13963" y="1895584"/>
            <a:ext cx="2934463" cy="591791"/>
          </a:xfrm>
          <a:prstGeom prst="straightConnector1">
            <a:avLst/>
          </a:prstGeom>
          <a:ln>
            <a:solidFill>
              <a:srgbClr val="F73AC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1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3855"/>
            <a:ext cx="9144001" cy="5387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-46696"/>
            <a:ext cx="7772400" cy="110172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33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開創超連鎖事業新思維</a:t>
            </a:r>
            <a:r>
              <a:rPr lang="en-US" altLang="zh-TW" sz="5400" dirty="0" smtClean="0">
                <a:solidFill>
                  <a:srgbClr val="0033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sz="5400" dirty="0" smtClean="0">
                <a:solidFill>
                  <a:srgbClr val="0033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lang="en-US" altLang="zh-TW" sz="2800" dirty="0" smtClean="0">
                <a:solidFill>
                  <a:srgbClr val="0033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Open your mindset for </a:t>
            </a:r>
            <a:r>
              <a:rPr lang="en-US" altLang="zh-TW" sz="2800" dirty="0" err="1" smtClean="0">
                <a:solidFill>
                  <a:srgbClr val="0033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UnFranchise</a:t>
            </a:r>
            <a:r>
              <a:rPr lang="en-US" altLang="zh-TW" sz="2800" dirty="0" smtClean="0">
                <a:solidFill>
                  <a:srgbClr val="0033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 Business </a:t>
            </a:r>
            <a:endParaRPr lang="en-US" sz="2800" dirty="0">
              <a:solidFill>
                <a:srgbClr val="003300"/>
              </a:solidFill>
              <a:latin typeface="+mn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403654" y="1024587"/>
            <a:ext cx="4197704" cy="3297415"/>
          </a:xfrm>
        </p:spPr>
        <p:txBody>
          <a:bodyPr/>
          <a:lstStyle/>
          <a:p>
            <a:pPr algn="r"/>
            <a:r>
              <a:rPr lang="zh-TW" altLang="en-US" sz="2800" b="1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打工一族</a:t>
            </a:r>
            <a:endParaRPr lang="en-US" altLang="zh-TW" sz="2800" b="1" dirty="0" smtClean="0">
              <a:solidFill>
                <a:srgbClr val="003300"/>
              </a:solidFill>
              <a:latin typeface="儷黑 Pro"/>
              <a:ea typeface="儷黑 Pro"/>
              <a:cs typeface="儷黑 Pro"/>
            </a:endParaRPr>
          </a:p>
          <a:p>
            <a:pPr algn="r"/>
            <a:r>
              <a:rPr lang="zh-TW" altLang="en-US" sz="2800" b="1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從事市場推廣工作十年</a:t>
            </a:r>
            <a:endParaRPr lang="en-US" altLang="zh-TW" sz="2800" b="1" dirty="0" smtClean="0">
              <a:solidFill>
                <a:srgbClr val="003300"/>
              </a:solidFill>
              <a:latin typeface="儷黑 Pro"/>
              <a:ea typeface="儷黑 Pro"/>
              <a:cs typeface="儷黑 Pro"/>
            </a:endParaRPr>
          </a:p>
          <a:p>
            <a:pPr algn="r"/>
            <a:r>
              <a:rPr lang="en-US" altLang="zh-TW" sz="2800" b="1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2008</a:t>
            </a:r>
            <a:r>
              <a:rPr lang="zh-TW" altLang="en-US" sz="2800" b="1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年 </a:t>
            </a:r>
            <a:r>
              <a:rPr lang="en-US" altLang="zh-TW" sz="2800" b="1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9</a:t>
            </a:r>
            <a:r>
              <a:rPr lang="zh-TW" altLang="en-US" sz="2800" b="1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月加盟美安香港</a:t>
            </a:r>
            <a:endParaRPr lang="en-US" altLang="zh-TW" sz="2800" b="1" dirty="0" smtClean="0">
              <a:solidFill>
                <a:srgbClr val="003300"/>
              </a:solidFill>
              <a:latin typeface="儷黑 Pro"/>
              <a:ea typeface="儷黑 Pro"/>
              <a:cs typeface="儷黑 Pro"/>
            </a:endParaRPr>
          </a:p>
          <a:p>
            <a:pPr algn="r"/>
            <a:r>
              <a:rPr lang="zh-TW" altLang="en-US" sz="2800" b="1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現為顧問經理超連銷店主</a:t>
            </a:r>
            <a:endParaRPr lang="en-US" altLang="zh-TW" sz="2800" b="1" dirty="0" smtClean="0">
              <a:solidFill>
                <a:srgbClr val="003300"/>
              </a:solidFill>
              <a:latin typeface="儷黑 Pro"/>
              <a:ea typeface="儷黑 Pro"/>
              <a:cs typeface="儷黑 Pro"/>
            </a:endParaRPr>
          </a:p>
          <a:p>
            <a:pPr algn="r"/>
            <a:r>
              <a:rPr lang="en-US" altLang="zh-TW" sz="20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Had worked </a:t>
            </a:r>
            <a:r>
              <a:rPr lang="en-US" sz="20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in the marketing field</a:t>
            </a:r>
          </a:p>
          <a:p>
            <a:pPr algn="r"/>
            <a:r>
              <a:rPr lang="en-US" sz="20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for 10 years</a:t>
            </a:r>
            <a:br>
              <a:rPr lang="en-US" sz="20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</a:br>
            <a:r>
              <a:rPr lang="en-US" sz="20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Joined </a:t>
            </a:r>
            <a:r>
              <a:rPr lang="en-US" sz="2000" dirty="0" err="1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mhk</a:t>
            </a:r>
            <a:r>
              <a:rPr lang="en-US" sz="20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 in 2008 September </a:t>
            </a:r>
            <a:br>
              <a:rPr lang="en-US" sz="20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</a:br>
            <a:r>
              <a:rPr lang="en-US" sz="2000" dirty="0" smtClean="0">
                <a:solidFill>
                  <a:srgbClr val="003300"/>
                </a:solidFill>
                <a:latin typeface="儷黑 Pro"/>
                <a:ea typeface="儷黑 Pro"/>
                <a:cs typeface="儷黑 Pro"/>
              </a:rPr>
              <a:t>Now: Supervising Coordinator</a:t>
            </a:r>
            <a:endParaRPr lang="en-US" altLang="zh-TW" sz="2000" b="1" dirty="0" smtClean="0">
              <a:solidFill>
                <a:srgbClr val="003300"/>
              </a:solidFill>
              <a:latin typeface="儷黑 Pro"/>
              <a:ea typeface="儷黑 Pro"/>
              <a:cs typeface="儷黑 Pr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545821"/>
            <a:ext cx="2433195" cy="249172"/>
          </a:xfrm>
          <a:prstGeom prst="rect">
            <a:avLst/>
          </a:prstGeom>
        </p:spPr>
      </p:pic>
      <p:pic>
        <p:nvPicPr>
          <p:cNvPr id="12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42" y="3882306"/>
            <a:ext cx="1324811" cy="1121037"/>
          </a:xfrm>
          <a:prstGeom prst="rect">
            <a:avLst/>
          </a:prstGeom>
          <a:noFill/>
        </p:spPr>
      </p:pic>
      <p:pic>
        <p:nvPicPr>
          <p:cNvPr id="11" name="圖片 10" descr="IMG_046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793" y="1178532"/>
            <a:ext cx="3002771" cy="30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26" b="4886"/>
          <a:stretch/>
        </p:blipFill>
        <p:spPr>
          <a:xfrm>
            <a:off x="914400" y="0"/>
            <a:ext cx="8229600" cy="43297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16" y="369869"/>
            <a:ext cx="8229600" cy="432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200" y="41275"/>
            <a:ext cx="8407400" cy="5102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TW" alt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275"/>
            <a:ext cx="8229600" cy="857250"/>
          </a:xfrm>
        </p:spPr>
        <p:txBody>
          <a:bodyPr/>
          <a:lstStyle/>
          <a:p>
            <a:pPr algn="r"/>
            <a:r>
              <a:rPr lang="zh-TW" altLang="en-US" b="1" kern="1500" spc="2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美國大會嘉許環節</a:t>
            </a:r>
            <a:r>
              <a:rPr lang="en-US" altLang="zh-TW" b="1" kern="1500" spc="2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 </a:t>
            </a:r>
            <a:br>
              <a:rPr lang="en-US" altLang="zh-TW" b="1" kern="1500" spc="2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</a:br>
            <a:r>
              <a:rPr lang="en-US" altLang="zh-TW" sz="2400" kern="1500" spc="200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Recognition at MA conventions</a:t>
            </a:r>
            <a:endParaRPr lang="zh-TW" altLang="en-US" sz="2400" kern="1500" spc="200" dirty="0">
              <a:solidFill>
                <a:srgbClr val="006000"/>
              </a:solidFill>
              <a:latin typeface="儷黑 Pro"/>
              <a:ea typeface="儷黑 Pro"/>
              <a:cs typeface="儷黑 Pro"/>
            </a:endParaRPr>
          </a:p>
        </p:txBody>
      </p:sp>
      <p:pic>
        <p:nvPicPr>
          <p:cNvPr id="7" name="內容版面配置區 6" descr="recognition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968" y="1200150"/>
            <a:ext cx="6328064" cy="3394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314950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10503774-brain-lobe-sections-made-of-cogs-and-gears-representing-intelligence-and-divisions-of-mental-neuro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65" y="-171450"/>
            <a:ext cx="5294376" cy="548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17551"/>
            <a:ext cx="358273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 sz="6000" dirty="0" smtClean="0">
                <a:solidFill>
                  <a:srgbClr val="2FCF42"/>
                </a:solidFill>
                <a:latin typeface="儷黑 Pro"/>
                <a:ea typeface="儷黑 Pro"/>
                <a:cs typeface="儷黑 Pro"/>
              </a:rPr>
              <a:t>你的</a:t>
            </a:r>
            <a:r>
              <a:rPr lang="en-US" sz="6000" dirty="0" smtClean="0">
                <a:solidFill>
                  <a:srgbClr val="2FCF42"/>
                </a:solidFill>
                <a:latin typeface="儷黑 Pro"/>
                <a:ea typeface="儷黑 Pro"/>
                <a:cs typeface="儷黑 Pro"/>
              </a:rPr>
              <a:t>Your</a:t>
            </a:r>
          </a:p>
          <a:p>
            <a:pPr>
              <a:lnSpc>
                <a:spcPct val="80000"/>
              </a:lnSpc>
            </a:pPr>
            <a:r>
              <a:rPr lang="en-US" sz="6000" i="1" dirty="0" smtClean="0">
                <a:solidFill>
                  <a:srgbClr val="D11675"/>
                </a:solidFill>
                <a:latin typeface="儷黑 Pro"/>
                <a:ea typeface="儷黑 Pro"/>
                <a:cs typeface="儷黑 Pro"/>
              </a:rPr>
              <a:t>   </a:t>
            </a:r>
            <a:r>
              <a:rPr lang="zh-TW" altLang="en-US" sz="6000" i="1" dirty="0" smtClean="0">
                <a:solidFill>
                  <a:srgbClr val="D11675"/>
                </a:solidFill>
                <a:latin typeface="儷黑 Pro"/>
                <a:ea typeface="儷黑 Pro"/>
                <a:cs typeface="儷黑 Pro"/>
              </a:rPr>
              <a:t>舊</a:t>
            </a:r>
            <a:r>
              <a:rPr lang="en-US" sz="6000" i="1" dirty="0" smtClean="0">
                <a:solidFill>
                  <a:srgbClr val="D11675"/>
                </a:solidFill>
                <a:latin typeface="儷黑 Pro"/>
                <a:ea typeface="儷黑 Pro"/>
                <a:cs typeface="儷黑 Pro"/>
              </a:rPr>
              <a:t>Old</a:t>
            </a:r>
            <a:r>
              <a:rPr lang="en-US" sz="6000" dirty="0" smtClean="0">
                <a:solidFill>
                  <a:srgbClr val="FFFFFF"/>
                </a:solidFill>
                <a:latin typeface="儷黑 Pro"/>
                <a:ea typeface="儷黑 Pro"/>
                <a:cs typeface="儷黑 Pro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zh-TW" altLang="en-US" sz="6000" dirty="0" smtClean="0">
                <a:solidFill>
                  <a:srgbClr val="2FCF42"/>
                </a:solidFill>
                <a:latin typeface="儷黑 Pro"/>
                <a:ea typeface="儷黑 Pro"/>
                <a:cs typeface="儷黑 Pro"/>
              </a:rPr>
              <a:t>腦袋</a:t>
            </a:r>
            <a:r>
              <a:rPr lang="en-US" sz="6000" dirty="0" smtClean="0">
                <a:solidFill>
                  <a:srgbClr val="2FCF42"/>
                </a:solidFill>
                <a:latin typeface="儷黑 Pro"/>
                <a:ea typeface="儷黑 Pro"/>
                <a:cs typeface="儷黑 Pro"/>
              </a:rPr>
              <a:t>Brain</a:t>
            </a:r>
            <a:endParaRPr lang="en-US" sz="6000" dirty="0">
              <a:solidFill>
                <a:srgbClr val="2FCF42"/>
              </a:solidFill>
              <a:latin typeface="儷黑 Pro"/>
              <a:ea typeface="儷黑 Pro"/>
              <a:cs typeface="儷黑 Pro"/>
            </a:endParaRPr>
          </a:p>
        </p:txBody>
      </p:sp>
    </p:spTree>
    <p:extLst>
      <p:ext uri="{BB962C8B-B14F-4D97-AF65-F5344CB8AC3E}">
        <p14:creationId xmlns:p14="http://schemas.microsoft.com/office/powerpoint/2010/main" val="31364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8686800" cy="5407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TW" alt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0899" name="Picture 3" descr="C:\Users\tesr\Documents\mhk\2015香港大會\entrepreneu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3625"/>
            <a:ext cx="7416801" cy="4183539"/>
          </a:xfrm>
          <a:prstGeom prst="rect">
            <a:avLst/>
          </a:prstGeom>
          <a:noFill/>
        </p:spPr>
      </p:pic>
      <p:pic>
        <p:nvPicPr>
          <p:cNvPr id="80898" name="Picture 2" descr="C:\Users\tesr\Documents\mhk\2015香港大會\job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614987" y="0"/>
            <a:ext cx="4111625" cy="4111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8445500" cy="54070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TW" alt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內容版面配置區 3" descr="脫變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0" y="803275"/>
            <a:ext cx="6504487" cy="434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19100" y="206374"/>
            <a:ext cx="5029200" cy="2270125"/>
          </a:xfrm>
        </p:spPr>
        <p:txBody>
          <a:bodyPr/>
          <a:lstStyle/>
          <a:p>
            <a:r>
              <a:rPr lang="zh-TW" altLang="en-U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蛻變</a:t>
            </a:r>
            <a:r>
              <a:rPr lang="en-US" altLang="zh-TW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Transformation</a:t>
            </a:r>
            <a:endParaRPr lang="zh-TW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儷黑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7582" y="197262"/>
            <a:ext cx="98309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2008.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09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        加盟美安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Joined </a:t>
            </a:r>
            <a:r>
              <a:rPr lang="en-US" altLang="zh-TW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mhk</a:t>
            </a:r>
            <a:endParaRPr lang="en-US" altLang="zh-TW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儷黑 Pro"/>
            </a:endParaRP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2008-NOW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 香港、台灣、美國大會</a:t>
            </a:r>
            <a:r>
              <a:rPr lang="en-US" altLang="zh-TW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HK,TW,US events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2013.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11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        晉升主管經理</a:t>
            </a:r>
            <a:r>
              <a:rPr lang="en-US" altLang="zh-TW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MC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2013.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12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        全職美安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Full-time UFO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2014.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02		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 晉升資深主管經理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SMC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2014.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06</a:t>
            </a:r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        晉升專業經理</a:t>
            </a:r>
            <a:r>
              <a:rPr lang="en-US" altLang="zh-TW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PC</a:t>
            </a:r>
          </a:p>
          <a:p>
            <a:pPr>
              <a:spcBef>
                <a:spcPts val="1200"/>
              </a:spcBef>
            </a:pPr>
            <a:r>
              <a:rPr lang="en-US" altLang="zh-TW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2014.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11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        晉升顧問經理</a:t>
            </a:r>
            <a:r>
              <a:rPr lang="en-US" altLang="zh-TW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儷黑 Pro"/>
                <a:ea typeface="儷黑 Pro"/>
                <a:cs typeface="儷黑 Pro"/>
              </a:rPr>
              <a:t> SC</a:t>
            </a:r>
            <a:endParaRPr lang="zh-TW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儷黑 Pro"/>
              <a:ea typeface="儷黑 Pro"/>
              <a:cs typeface="儷黑 Pro"/>
            </a:endParaRPr>
          </a:p>
        </p:txBody>
      </p:sp>
      <p:sp>
        <p:nvSpPr>
          <p:cNvPr id="5" name="爆炸 2 4"/>
          <p:cNvSpPr/>
          <p:nvPr/>
        </p:nvSpPr>
        <p:spPr bwMode="auto">
          <a:xfrm>
            <a:off x="2424465" y="1107645"/>
            <a:ext cx="7480300" cy="3962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60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收入</a:t>
            </a:r>
            <a:r>
              <a:rPr kumimoji="0" lang="en-US" altLang="zh-TW" sz="32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Income</a:t>
            </a:r>
            <a:r>
              <a:rPr kumimoji="0" lang="zh-TW" altLang="en-US" sz="60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kumimoji="0" lang="en-US" altLang="zh-TW" sz="60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+130%</a:t>
            </a:r>
            <a:endParaRPr kumimoji="0" lang="zh-TW" altLang="en-US" sz="60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8686800" cy="5295900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TW" alt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內容版面配置區 4" descr="eagle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88" y="0"/>
            <a:ext cx="5440023" cy="3046413"/>
          </a:xfrm>
        </p:spPr>
      </p:pic>
      <p:pic>
        <p:nvPicPr>
          <p:cNvPr id="81922" name="Picture 2" descr="C:\Users\tesr\Documents\mhk\2015香港大會\eagl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106" y="-1662106"/>
            <a:ext cx="4368894" cy="7770806"/>
          </a:xfrm>
          <a:prstGeom prst="rect">
            <a:avLst/>
          </a:prstGeom>
          <a:noFill/>
        </p:spPr>
      </p:pic>
      <p:pic>
        <p:nvPicPr>
          <p:cNvPr id="81923" name="Picture 3" descr="C:\Users\tesr\Documents\mhk\2015香港大會\eagle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-1970972"/>
            <a:ext cx="5301457" cy="9429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79400" y="206375"/>
            <a:ext cx="8407400" cy="493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TW" alt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內容版面配置區 6" descr="sedentary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086" y="1063625"/>
            <a:ext cx="4929391" cy="3140075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79400" y="206375"/>
            <a:ext cx="8407400" cy="493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TW" alt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內容版面配置區 7" descr="self employ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6765" y="876301"/>
            <a:ext cx="5237691" cy="3848100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1372" y="786203"/>
            <a:ext cx="9206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在年滿</a:t>
            </a:r>
            <a:r>
              <a:rPr lang="en-US" altLang="zh-Hant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65</a:t>
            </a:r>
            <a:r>
              <a:rPr lang="zh-Hant" altLang="en-US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歲的每</a:t>
            </a:r>
            <a:r>
              <a:rPr lang="en-US" altLang="zh-Hant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100</a:t>
            </a:r>
            <a:r>
              <a:rPr lang="zh-Hant" altLang="en-US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個人中</a:t>
            </a:r>
            <a:r>
              <a:rPr lang="en-US" altLang="zh-Hant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…</a:t>
            </a:r>
            <a:r>
              <a:rPr lang="en-US" sz="1600" dirty="0">
                <a:solidFill>
                  <a:srgbClr val="042555"/>
                </a:solidFill>
                <a:cs typeface="Arial"/>
              </a:rPr>
              <a:t>For every 100 people who should have reached the age of 65...</a:t>
            </a:r>
          </a:p>
          <a:p>
            <a:r>
              <a:rPr lang="en-US" altLang="zh-Hant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 </a:t>
            </a:r>
            <a:endParaRPr lang="en-US" sz="2200" b="1" dirty="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</p:txBody>
      </p:sp>
      <p:pic>
        <p:nvPicPr>
          <p:cNvPr id="3" name="Picture 2" descr="Working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68" y="1558828"/>
            <a:ext cx="3840864" cy="34559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7400" y="1465572"/>
            <a:ext cx="1828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1%</a:t>
            </a:r>
            <a:r>
              <a:rPr lang="zh-TW" altLang="en-US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富有</a:t>
            </a:r>
            <a:r>
              <a:rPr lang="en-US" sz="2400" b="1" dirty="0">
                <a:solidFill>
                  <a:srgbClr val="042555"/>
                </a:solidFill>
                <a:latin typeface="Arial"/>
                <a:cs typeface="Arial"/>
              </a:rPr>
              <a:t>Wealthy</a:t>
            </a:r>
            <a:endParaRPr lang="en-US" sz="2400" b="1" dirty="0">
              <a:solidFill>
                <a:srgbClr val="042555"/>
              </a:solidFill>
              <a:latin typeface="Arial"/>
            </a:endParaRPr>
          </a:p>
          <a:p>
            <a:pPr algn="r"/>
            <a:r>
              <a:rPr lang="zh-TW" altLang="en-US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 </a:t>
            </a:r>
            <a:endParaRPr lang="en-US" sz="2200" b="1" dirty="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20266" y="1167351"/>
            <a:ext cx="3818054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Hant" sz="22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4%</a:t>
            </a:r>
            <a:r>
              <a:rPr lang="zh-Hant" altLang="en-US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財務穩</a:t>
            </a:r>
            <a:r>
              <a:rPr lang="zh-Hant" altLang="en-US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健</a:t>
            </a:r>
            <a:r>
              <a:rPr lang="en-US" sz="2000" b="1" dirty="0">
                <a:solidFill>
                  <a:srgbClr val="042555"/>
                </a:solidFill>
                <a:latin typeface="Arial"/>
                <a:cs typeface="Arial"/>
              </a:rPr>
              <a:t>Financially Fit</a:t>
            </a:r>
            <a:endParaRPr lang="en-US" sz="2000" b="1" dirty="0">
              <a:solidFill>
                <a:srgbClr val="042555"/>
              </a:solidFill>
              <a:latin typeface="Arial"/>
            </a:endParaRPr>
          </a:p>
          <a:p>
            <a:r>
              <a:rPr lang="zh-Hant" altLang="en-US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 </a:t>
            </a:r>
            <a:endParaRPr lang="zh-Hant" altLang="en-US" sz="2200" b="1" dirty="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88049" y="1558828"/>
            <a:ext cx="32626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5%</a:t>
            </a:r>
            <a:r>
              <a:rPr lang="zh-TW" altLang="en-US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仍在</a:t>
            </a:r>
            <a:r>
              <a:rPr lang="zh-TW" altLang="en-US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工作</a:t>
            </a:r>
            <a:r>
              <a:rPr lang="en-US" b="1" dirty="0">
                <a:solidFill>
                  <a:srgbClr val="042555"/>
                </a:solidFill>
                <a:latin typeface="Arial"/>
                <a:cs typeface="Arial"/>
              </a:rPr>
              <a:t>Still Working</a:t>
            </a:r>
            <a:r>
              <a:rPr lang="zh-TW" altLang="en-US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 </a:t>
            </a:r>
            <a:endParaRPr lang="zh-TW" altLang="en-US" b="1" dirty="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5132" y="4080302"/>
            <a:ext cx="237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28%</a:t>
            </a:r>
            <a:r>
              <a:rPr lang="zh-TW" altLang="en-US" sz="2200" b="1" dirty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已逝</a:t>
            </a:r>
            <a:r>
              <a:rPr lang="zh-TW" altLang="en-US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世</a:t>
            </a:r>
            <a:r>
              <a:rPr lang="en-US" sz="2400" b="1" dirty="0" smtClean="0">
                <a:solidFill>
                  <a:srgbClr val="042555"/>
                </a:solidFill>
                <a:latin typeface="Arial"/>
                <a:cs typeface="Arial"/>
              </a:rPr>
              <a:t>Dead</a:t>
            </a:r>
            <a:r>
              <a:rPr lang="zh-TW" altLang="en-US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 </a:t>
            </a:r>
            <a:endParaRPr lang="zh-Hant" altLang="en-US" sz="2200" b="1" dirty="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3028" y="4152127"/>
            <a:ext cx="290627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>
                <a:solidFill>
                  <a:srgbClr val="042555"/>
                </a:solidFill>
                <a:latin typeface="Arial"/>
                <a:ea typeface="儷黑 Pro"/>
                <a:cs typeface="Arial"/>
              </a:rPr>
              <a:t>62%</a:t>
            </a:r>
            <a:r>
              <a:rPr lang="zh-Hant" altLang="en-US" sz="2200" b="1" dirty="0" smtClean="0">
                <a:solidFill>
                  <a:srgbClr val="042555"/>
                </a:solidFill>
                <a:latin typeface="儷黑 Pro"/>
                <a:ea typeface="儷黑 Pro"/>
                <a:cs typeface="儷黑 Pro"/>
              </a:rPr>
              <a:t>貧窮／身無分文</a:t>
            </a:r>
          </a:p>
          <a:p>
            <a:r>
              <a:rPr lang="en-US" b="1" dirty="0" smtClean="0">
                <a:solidFill>
                  <a:srgbClr val="042555"/>
                </a:solidFill>
                <a:latin typeface="Arial"/>
                <a:cs typeface="Arial"/>
              </a:rPr>
              <a:t>Struggling Financially</a:t>
            </a:r>
            <a:endParaRPr lang="en-US" b="1" dirty="0">
              <a:solidFill>
                <a:srgbClr val="042555"/>
              </a:solidFill>
              <a:latin typeface="Arial"/>
            </a:endParaRPr>
          </a:p>
          <a:p>
            <a:endParaRPr lang="zh-Hant" altLang="en-US" sz="2200" b="1" dirty="0">
              <a:solidFill>
                <a:srgbClr val="042555"/>
              </a:solidFill>
              <a:latin typeface="儷黑 Pro"/>
              <a:ea typeface="儷黑 Pro"/>
              <a:cs typeface="儷黑 Pro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886200" y="1604070"/>
            <a:ext cx="723900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597400" y="1604071"/>
            <a:ext cx="0" cy="367605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797425" y="1305849"/>
            <a:ext cx="748242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09067" y="1305849"/>
            <a:ext cx="0" cy="66582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283200" y="1720364"/>
            <a:ext cx="748242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294842" y="1720365"/>
            <a:ext cx="0" cy="506105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842535" y="3187294"/>
            <a:ext cx="0" cy="870357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6505132" y="2858622"/>
            <a:ext cx="0" cy="674806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929057" y="3290135"/>
            <a:ext cx="0" cy="813593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29058" y="3299658"/>
            <a:ext cx="1169743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" y="274600"/>
            <a:ext cx="8358452" cy="51160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439015" y="2338838"/>
            <a:ext cx="3003553" cy="245983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87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0" dirty="0" smtClean="0"/>
              <a:t>95%</a:t>
            </a:r>
            <a:endParaRPr lang="zh-TW" altLang="en-US" sz="1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8" r="69273" b="22860"/>
          <a:stretch/>
        </p:blipFill>
        <p:spPr>
          <a:xfrm>
            <a:off x="2280410" y="274600"/>
            <a:ext cx="2613802" cy="4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2"/>
          <p:cNvGraphicFramePr>
            <a:graphicFrameLocks noChangeAspect="1"/>
          </p:cNvGraphicFramePr>
          <p:nvPr/>
        </p:nvGraphicFramePr>
        <p:xfrm>
          <a:off x="1083735" y="381000"/>
          <a:ext cx="7128932" cy="4381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投影片" r:id="rId3" imgW="4572180" imgH="3429039" progId="PowerPoint.Slide.8">
                  <p:embed/>
                </p:oleObj>
              </mc:Choice>
              <mc:Fallback>
                <p:oleObj name="投影片" r:id="rId3" imgW="4572180" imgH="3429039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735" y="381000"/>
                        <a:ext cx="7128932" cy="43814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193032" y="3328840"/>
            <a:ext cx="4942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6000"/>
                </a:solidFill>
              </a:rPr>
              <a:t>The world's best business </a:t>
            </a:r>
            <a:r>
              <a:rPr lang="en-US" sz="2400" dirty="0" smtClean="0">
                <a:solidFill>
                  <a:srgbClr val="006000"/>
                </a:solidFill>
              </a:rPr>
              <a:t>opportunity</a:t>
            </a:r>
            <a:endParaRPr lang="en-US" sz="2400" dirty="0">
              <a:solidFill>
                <a:srgbClr val="006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6361" y="0"/>
            <a:ext cx="7290139" cy="49657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TW" alt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7826" name="Picture 2" descr="http://www.companyfounder.com/wp-content/uploads/2011/09/entrepreneurship-this-wa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361" y="1667488"/>
            <a:ext cx="8877639" cy="24911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66361" y="0"/>
            <a:ext cx="8900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solidFill>
                  <a:srgbClr val="006000"/>
                </a:solidFill>
                <a:latin typeface="儷黑 Pro"/>
                <a:ea typeface="儷黑 Pro"/>
                <a:cs typeface="儷黑 Pro"/>
              </a:rPr>
              <a:t>如何成為企業家</a:t>
            </a:r>
            <a:endParaRPr lang="en-US" sz="9600" b="1" dirty="0">
              <a:solidFill>
                <a:srgbClr val="006000"/>
              </a:solidFill>
              <a:latin typeface="儷黑 Pro"/>
              <a:ea typeface="儷黑 Pro"/>
              <a:cs typeface="儷黑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379384" y="253410"/>
            <a:ext cx="5163698" cy="4728936"/>
            <a:chOff x="864" y="192"/>
            <a:chExt cx="4031" cy="4032"/>
          </a:xfrm>
        </p:grpSpPr>
        <p:sp>
          <p:nvSpPr>
            <p:cNvPr id="197644" name="Oval 4"/>
            <p:cNvSpPr>
              <a:spLocks noChangeArrowheads="1"/>
            </p:cNvSpPr>
            <p:nvPr/>
          </p:nvSpPr>
          <p:spPr bwMode="auto">
            <a:xfrm>
              <a:off x="864" y="192"/>
              <a:ext cx="4031" cy="4032"/>
            </a:xfrm>
            <a:prstGeom prst="ellipse">
              <a:avLst/>
            </a:prstGeom>
            <a:solidFill>
              <a:srgbClr val="008A8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zh-HK" sz="1800" b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97645" name="Oval 7"/>
            <p:cNvSpPr>
              <a:spLocks noChangeArrowheads="1"/>
            </p:cNvSpPr>
            <p:nvPr/>
          </p:nvSpPr>
          <p:spPr bwMode="auto">
            <a:xfrm>
              <a:off x="1152" y="480"/>
              <a:ext cx="3455" cy="345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zh-HK" sz="1800" b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97646" name="Oval 8"/>
            <p:cNvSpPr>
              <a:spLocks noChangeArrowheads="1"/>
            </p:cNvSpPr>
            <p:nvPr/>
          </p:nvSpPr>
          <p:spPr bwMode="auto">
            <a:xfrm>
              <a:off x="1440" y="769"/>
              <a:ext cx="2879" cy="2879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33CCCC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zh-HK" sz="1800" b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97647" name="Oval 12"/>
            <p:cNvSpPr>
              <a:spLocks noChangeArrowheads="1"/>
            </p:cNvSpPr>
            <p:nvPr/>
          </p:nvSpPr>
          <p:spPr bwMode="auto">
            <a:xfrm>
              <a:off x="1728" y="1056"/>
              <a:ext cx="2303" cy="230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zh-HK" sz="1800" b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97648" name="Oval 11"/>
            <p:cNvSpPr>
              <a:spLocks noChangeArrowheads="1"/>
            </p:cNvSpPr>
            <p:nvPr/>
          </p:nvSpPr>
          <p:spPr bwMode="auto">
            <a:xfrm>
              <a:off x="2016" y="1344"/>
              <a:ext cx="1727" cy="1727"/>
            </a:xfrm>
            <a:prstGeom prst="ellipse">
              <a:avLst/>
            </a:prstGeom>
            <a:solidFill>
              <a:srgbClr val="5BFFF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zh-HK" sz="1800" b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97649" name="Oval 10"/>
            <p:cNvSpPr>
              <a:spLocks noChangeArrowheads="1"/>
            </p:cNvSpPr>
            <p:nvPr/>
          </p:nvSpPr>
          <p:spPr bwMode="auto">
            <a:xfrm>
              <a:off x="2246" y="1613"/>
              <a:ext cx="1267" cy="12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zh-HK" sz="1800" b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97650" name="Oval 6"/>
            <p:cNvSpPr>
              <a:spLocks noChangeArrowheads="1"/>
            </p:cNvSpPr>
            <p:nvPr/>
          </p:nvSpPr>
          <p:spPr bwMode="auto">
            <a:xfrm>
              <a:off x="2433" y="1776"/>
              <a:ext cx="912" cy="960"/>
            </a:xfrm>
            <a:prstGeom prst="ellipse">
              <a:avLst/>
            </a:prstGeom>
            <a:solidFill>
              <a:srgbClr val="AB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HK" altLang="zh-HK" sz="1200" b="0">
                <a:solidFill>
                  <a:srgbClr val="000000"/>
                </a:solidFill>
                <a:ea typeface="新細明體" pitchFamily="18" charset="-120"/>
              </a:endParaRPr>
            </a:p>
          </p:txBody>
        </p:sp>
        <p:sp>
          <p:nvSpPr>
            <p:cNvPr id="49192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1729" y="960"/>
              <a:ext cx="2352" cy="158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657516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60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本地研討會 </a:t>
              </a:r>
              <a:r>
                <a:rPr lang="en-US" sz="160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L o c a l  S e m </a:t>
              </a:r>
              <a:r>
                <a:rPr lang="en-US" sz="1600" u="sng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i</a:t>
              </a:r>
              <a:r>
                <a:rPr lang="en-US" sz="160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 n a r s</a:t>
              </a:r>
            </a:p>
          </p:txBody>
        </p:sp>
        <p:sp>
          <p:nvSpPr>
            <p:cNvPr id="49193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2257" y="1488"/>
              <a:ext cx="1248" cy="768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20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領袖訓練會議 </a:t>
              </a:r>
              <a:r>
                <a:rPr lang="en-US" sz="120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Leadership</a:t>
              </a:r>
            </a:p>
          </p:txBody>
        </p:sp>
        <p:sp>
          <p:nvSpPr>
            <p:cNvPr id="49194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921" y="1200"/>
              <a:ext cx="1920" cy="163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200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美安香港年會 </a:t>
              </a:r>
              <a:r>
                <a:rPr lang="en-US" sz="2000" u="sng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Market Hong Kong Convention</a:t>
              </a:r>
            </a:p>
          </p:txBody>
        </p:sp>
        <p:sp>
          <p:nvSpPr>
            <p:cNvPr id="49195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2385" y="1712"/>
              <a:ext cx="1008" cy="86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5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00" u="sng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世界大會 </a:t>
              </a:r>
              <a:r>
                <a:rPr lang="en-US" sz="1400" u="sng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World Conference</a:t>
              </a:r>
            </a:p>
          </p:txBody>
        </p:sp>
        <p:sp>
          <p:nvSpPr>
            <p:cNvPr id="49196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2641" y="1968"/>
              <a:ext cx="528" cy="33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7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00" u="sng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國際年會 </a:t>
              </a:r>
              <a:endParaRPr lang="en-US" sz="1400" u="sng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115964"/>
                </a:solidFill>
                <a:ea typeface="新細明體" pitchFamily="18" charset="-120"/>
                <a:cs typeface="Arial" pitchFamily="34" charset="0"/>
              </a:endParaRPr>
            </a:p>
          </p:txBody>
        </p:sp>
        <p:sp>
          <p:nvSpPr>
            <p:cNvPr id="49197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2593" y="2208"/>
              <a:ext cx="672" cy="38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u="sng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Int'l Convention</a:t>
              </a:r>
            </a:p>
          </p:txBody>
        </p:sp>
        <p:sp>
          <p:nvSpPr>
            <p:cNvPr id="49198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1968" y="384"/>
              <a:ext cx="1872" cy="576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5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u="sng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一對一介紹 </a:t>
              </a:r>
              <a:r>
                <a:rPr lang="en-US" u="sng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One on Ones</a:t>
              </a:r>
            </a:p>
          </p:txBody>
        </p:sp>
        <p:sp>
          <p:nvSpPr>
            <p:cNvPr id="49199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392" y="672"/>
              <a:ext cx="2976" cy="240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5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TW" altLang="en-US" sz="1400" u="sng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超連鎖事業簡報會 </a:t>
              </a:r>
              <a:r>
                <a:rPr lang="en-US" sz="1400" u="sng" kern="10" dirty="0" err="1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UnFranchise</a:t>
              </a:r>
              <a:r>
                <a:rPr lang="en-US" sz="1400" u="sng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115964"/>
                  </a:solidFill>
                  <a:ea typeface="新細明體" pitchFamily="18" charset="-120"/>
                  <a:cs typeface="Arial" pitchFamily="34" charset="0"/>
                </a:rPr>
                <a:t> Business Presentations</a:t>
              </a:r>
            </a:p>
          </p:txBody>
        </p:sp>
      </p:grpSp>
      <p:sp>
        <p:nvSpPr>
          <p:cNvPr id="197638" name="Footer Placeholder 2"/>
          <p:cNvSpPr txBox="1">
            <a:spLocks noGrp="1"/>
          </p:cNvSpPr>
          <p:nvPr/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HK" sz="1400" u="none">
              <a:solidFill>
                <a:srgbClr val="FFFFFF"/>
              </a:solidFill>
            </a:endParaRPr>
          </a:p>
        </p:txBody>
      </p:sp>
      <p:sp>
        <p:nvSpPr>
          <p:cNvPr id="6453266" name="Text Box 39"/>
          <p:cNvSpPr txBox="1">
            <a:spLocks noChangeArrowheads="1"/>
          </p:cNvSpPr>
          <p:nvPr/>
        </p:nvSpPr>
        <p:spPr bwMode="auto">
          <a:xfrm>
            <a:off x="0" y="57151"/>
            <a:ext cx="3048000" cy="335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「靶心概念</a:t>
            </a:r>
            <a:r>
              <a:rPr lang="zh-CN" altLang="en-US" sz="40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」</a:t>
            </a:r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Calibri" charset="0"/>
                <a:ea typeface="SimSun" charset="0"/>
                <a:cs typeface="SimSun" charset="0"/>
              </a:rPr>
              <a:t>Target Concept</a:t>
            </a:r>
            <a:r>
              <a:rPr lang="zh-C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Calibri" charset="0"/>
                <a:ea typeface="SimSun" charset="0"/>
                <a:cs typeface="SimSun" charset="0"/>
              </a:rPr>
              <a:t> </a:t>
            </a:r>
            <a:r>
              <a:rPr lang="zh-CN" altLang="en-US" sz="2800" dirty="0">
                <a:effectLst>
                  <a:outerShdw blurRad="38100" dist="38100" dir="2700000" algn="tl">
                    <a:srgbClr val="04617B"/>
                  </a:outerShdw>
                </a:effectLst>
                <a:latin typeface="SimSun" charset="0"/>
                <a:ea typeface="SimSun" charset="0"/>
                <a:cs typeface="SimSun" charset="0"/>
              </a:rPr>
              <a:t> </a:t>
            </a:r>
            <a:r>
              <a:rPr lang="zh-CN" altLang="en-US" sz="28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 </a:t>
            </a:r>
            <a:endParaRPr lang="en-US" sz="2800" dirty="0">
              <a:solidFill>
                <a:srgbClr val="FFFF99"/>
              </a:solidFill>
              <a:latin typeface="Heiti TC Light"/>
              <a:ea typeface="Heiti TC Light"/>
              <a:cs typeface="Heiti TC Light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99"/>
              </a:solidFill>
              <a:latin typeface="Heiti TC Light"/>
              <a:ea typeface="Heiti TC Light"/>
              <a:cs typeface="Heiti TC Light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 b="1" dirty="0">
                <a:solidFill>
                  <a:srgbClr val="FFFF99"/>
                </a:solidFill>
                <a:latin typeface="Heiti TC Light"/>
                <a:ea typeface="Heiti TC Light"/>
                <a:cs typeface="Heiti TC Light"/>
              </a:rPr>
              <a:t>由外及内，</a:t>
            </a:r>
            <a:endParaRPr lang="en-US" altLang="zh-CN" sz="2600" b="1" dirty="0">
              <a:solidFill>
                <a:srgbClr val="FFFF99"/>
              </a:solidFill>
              <a:latin typeface="Heiti TC Light"/>
              <a:ea typeface="Heiti TC Light"/>
              <a:cs typeface="Heiti TC Light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600" b="1" dirty="0">
                <a:solidFill>
                  <a:srgbClr val="FFFF99"/>
                </a:solidFill>
                <a:latin typeface="Heiti TC Light"/>
                <a:ea typeface="Heiti TC Light"/>
                <a:cs typeface="Heiti TC Light"/>
              </a:rPr>
              <a:t>逐漸深入！</a:t>
            </a:r>
            <a:endParaRPr lang="en-US" sz="2600" b="1" dirty="0">
              <a:solidFill>
                <a:srgbClr val="FFFF99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en-US" sz="2200" b="1" dirty="0">
                <a:solidFill>
                  <a:srgbClr val="FFFF99"/>
                </a:solidFill>
                <a:latin typeface="Arial" charset="0"/>
                <a:ea typeface="MS PGothic" charset="0"/>
                <a:cs typeface="MS PGothic" charset="0"/>
              </a:rPr>
              <a:t>From the outside in,</a:t>
            </a:r>
          </a:p>
          <a:p>
            <a:r>
              <a:rPr lang="en-US" sz="2200" b="1" dirty="0">
                <a:solidFill>
                  <a:srgbClr val="FFFF99"/>
                </a:solidFill>
                <a:latin typeface="Arial" charset="0"/>
                <a:ea typeface="MS PGothic" charset="0"/>
                <a:cs typeface="MS PGothic" charset="0"/>
              </a:rPr>
              <a:t>Step by step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99"/>
              </a:solidFill>
              <a:latin typeface="Heiti TC Light"/>
              <a:ea typeface="Heiti TC Light"/>
              <a:cs typeface="Heiti TC Light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6442652" y="177074"/>
            <a:ext cx="2578100" cy="1369220"/>
            <a:chOff x="4381" y="-41"/>
            <a:chExt cx="1624" cy="1150"/>
          </a:xfrm>
        </p:grpSpPr>
        <p:sp>
          <p:nvSpPr>
            <p:cNvPr id="6406164" name="AutoShape 41"/>
            <p:cNvSpPr>
              <a:spLocks noChangeArrowheads="1"/>
            </p:cNvSpPr>
            <p:nvPr/>
          </p:nvSpPr>
          <p:spPr bwMode="auto">
            <a:xfrm rot="19663044" flipV="1">
              <a:off x="4381" y="-41"/>
              <a:ext cx="1563" cy="1150"/>
            </a:xfrm>
            <a:prstGeom prst="leftArrow">
              <a:avLst>
                <a:gd name="adj1" fmla="val 50000"/>
                <a:gd name="adj2" fmla="val 30846"/>
              </a:avLst>
            </a:prstGeom>
            <a:solidFill>
              <a:schemeClr val="tx1">
                <a:lumMod val="65000"/>
                <a:alpha val="4392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  <p:sp>
          <p:nvSpPr>
            <p:cNvPr id="197643" name="Rectangle 34"/>
            <p:cNvSpPr>
              <a:spLocks noChangeArrowheads="1"/>
            </p:cNvSpPr>
            <p:nvPr/>
          </p:nvSpPr>
          <p:spPr bwMode="auto">
            <a:xfrm rot="19634958">
              <a:off x="4562" y="95"/>
              <a:ext cx="1443" cy="620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lr>
                  <a:schemeClr val="tx1"/>
                </a:buClr>
                <a:buChar char="•"/>
                <a:defRPr sz="2800" b="1">
                  <a:solidFill>
                    <a:srgbClr val="FFFF99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8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pitchFamily="34" charset="0"/>
                <a:buChar char="–"/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zh-CN" altLang="en-US" sz="1400" dirty="0" smtClean="0">
                  <a:solidFill>
                    <a:srgbClr val="FFFFFF"/>
                  </a:solidFill>
                  <a:ea typeface="新細明體" pitchFamily="18" charset="-120"/>
                </a:rPr>
                <a:t>新</a:t>
              </a:r>
              <a:r>
                <a:rPr lang="zh-TW" altLang="en-US" sz="1400" dirty="0" smtClean="0">
                  <a:solidFill>
                    <a:srgbClr val="FFFFFF"/>
                  </a:solidFill>
                  <a:ea typeface="新細明體" pitchFamily="18" charset="-120"/>
                </a:rPr>
                <a:t>超連鎖店主</a:t>
              </a:r>
              <a:r>
                <a:rPr lang="zh-CN" altLang="en-US" sz="1400" dirty="0" smtClean="0">
                  <a:solidFill>
                    <a:srgbClr val="FFFFFF"/>
                  </a:solidFill>
                  <a:ea typeface="新細明體" pitchFamily="18" charset="-120"/>
                </a:rPr>
                <a:t>訓練</a:t>
              </a:r>
              <a:r>
                <a:rPr lang="en-US" altLang="zh-TW" sz="1400" dirty="0" smtClean="0">
                  <a:solidFill>
                    <a:srgbClr val="FFFFFF"/>
                  </a:solidFill>
                  <a:ea typeface="新細明體" pitchFamily="18" charset="-120"/>
                </a:rPr>
                <a:t>NUOT</a:t>
              </a:r>
              <a:endParaRPr lang="zh-HK" altLang="en-US" sz="1400" dirty="0">
                <a:solidFill>
                  <a:srgbClr val="FFFFFF"/>
                </a:solidFill>
                <a:ea typeface="新細明體" pitchFamily="18" charset="-12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SzPct val="75000"/>
              </a:pPr>
              <a:r>
                <a:rPr lang="zh-HK" altLang="en-US" sz="1400" b="0" dirty="0">
                  <a:solidFill>
                    <a:srgbClr val="FFFFFF"/>
                  </a:solidFill>
                  <a:ea typeface="新細明體" pitchFamily="18" charset="-120"/>
                </a:rPr>
                <a:t> </a:t>
              </a:r>
              <a:r>
                <a:rPr lang="zh-CN" altLang="en-US" sz="1400" dirty="0">
                  <a:solidFill>
                    <a:srgbClr val="FFFFFF"/>
                  </a:solidFill>
                  <a:ea typeface="新細明體" pitchFamily="18" charset="-120"/>
                </a:rPr>
                <a:t>成功五要訣訓練</a:t>
              </a:r>
              <a:r>
                <a:rPr lang="zh-HK" altLang="en-US" sz="1400" b="0" dirty="0">
                  <a:solidFill>
                    <a:srgbClr val="FFFFFF"/>
                  </a:solidFill>
                  <a:ea typeface="新細明體" pitchFamily="18" charset="-120"/>
                </a:rPr>
                <a:t> </a:t>
              </a:r>
              <a:r>
                <a:rPr lang="en-US" altLang="zh-TW" sz="1400" b="0" dirty="0" smtClean="0">
                  <a:solidFill>
                    <a:srgbClr val="FFFFFF"/>
                  </a:solidFill>
                  <a:ea typeface="新細明體" pitchFamily="18" charset="-120"/>
                </a:rPr>
                <a:t>B</a:t>
              </a:r>
              <a:r>
                <a:rPr lang="en-US" altLang="zh-TW" sz="1400" b="0" dirty="0">
                  <a:solidFill>
                    <a:srgbClr val="FFFFFF"/>
                  </a:solidFill>
                  <a:ea typeface="新細明體" pitchFamily="18" charset="-120"/>
                </a:rPr>
                <a:t>5</a:t>
              </a:r>
              <a:endParaRPr lang="zh-HK" altLang="en-US" sz="1400" b="0" dirty="0">
                <a:solidFill>
                  <a:srgbClr val="FFFFFF"/>
                </a:solidFill>
                <a:ea typeface="新細明體" pitchFamily="18" charset="-12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ClrTx/>
                <a:buSzPct val="75000"/>
              </a:pPr>
              <a:r>
                <a:rPr lang="zh-HK" altLang="en-US" sz="1400" b="0" dirty="0">
                  <a:solidFill>
                    <a:srgbClr val="FFFFFF"/>
                  </a:solidFill>
                  <a:ea typeface="新細明體" pitchFamily="18" charset="-120"/>
                </a:rPr>
                <a:t> </a:t>
              </a:r>
              <a:r>
                <a:rPr lang="zh-CN" altLang="en-US" sz="1400" dirty="0">
                  <a:solidFill>
                    <a:srgbClr val="FFFFFF"/>
                  </a:solidFill>
                  <a:ea typeface="新細明體" pitchFamily="18" charset="-120"/>
                </a:rPr>
                <a:t>授證經理級</a:t>
              </a:r>
              <a:r>
                <a:rPr lang="zh-CN" altLang="en-US" sz="1400" dirty="0" smtClean="0">
                  <a:solidFill>
                    <a:srgbClr val="FFFFFF"/>
                  </a:solidFill>
                  <a:ea typeface="新細明體" pitchFamily="18" charset="-120"/>
                </a:rPr>
                <a:t>訓練</a:t>
              </a:r>
              <a:r>
                <a:rPr lang="en-US" altLang="zh-TW" sz="1400" dirty="0" smtClean="0">
                  <a:solidFill>
                    <a:srgbClr val="FFFFFF"/>
                  </a:solidFill>
                  <a:ea typeface="新細明體" pitchFamily="18" charset="-120"/>
                </a:rPr>
                <a:t>ECCT</a:t>
              </a:r>
              <a:endParaRPr lang="zh-HK" altLang="en-US" sz="1400" dirty="0">
                <a:solidFill>
                  <a:srgbClr val="FFFFFF"/>
                </a:solidFill>
                <a:ea typeface="新細明體" pitchFamily="18" charset="-120"/>
              </a:endParaRPr>
            </a:p>
          </p:txBody>
        </p:sp>
      </p:grpSp>
      <p:sp>
        <p:nvSpPr>
          <p:cNvPr id="28" name="Text Box 43"/>
          <p:cNvSpPr txBox="1">
            <a:spLocks noChangeArrowheads="1"/>
          </p:cNvSpPr>
          <p:nvPr/>
        </p:nvSpPr>
        <p:spPr bwMode="auto">
          <a:xfrm>
            <a:off x="236115" y="3631222"/>
            <a:ext cx="88392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35921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你的目標應該是帶領更多「積極進取型」</a:t>
            </a:r>
            <a:r>
              <a:rPr lang="en-US" altLang="zh-C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(Go Now</a:t>
            </a:r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)</a:t>
            </a:r>
            <a:r>
              <a:rPr lang="zh-TW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超連鎖店主</a:t>
            </a:r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參</a:t>
            </a: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加下一次國際年會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…</a:t>
            </a: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但是一切要從外環做起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三對一介紹，二對一介紹，</a:t>
            </a:r>
            <a:r>
              <a:rPr lang="zh-CN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一對一介紹</a:t>
            </a:r>
            <a:endParaRPr lang="en-US" altLang="zh-CN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iti TC Light"/>
              <a:ea typeface="Heiti TC Light"/>
              <a:cs typeface="Heiti TC Ligh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iti TC Light"/>
                <a:ea typeface="Heiti TC Light"/>
                <a:cs typeface="Heiti TC Light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Calibri" charset="0"/>
              </a:rPr>
              <a:t>Your </a:t>
            </a:r>
            <a:r>
              <a:rPr lang="en-US" sz="1600" b="1" dirty="0">
                <a:solidFill>
                  <a:srgbClr val="FFFF00"/>
                </a:solidFill>
                <a:latin typeface="Calibri" charset="0"/>
              </a:rPr>
              <a:t>goal is to bring  more “Go Now” </a:t>
            </a:r>
            <a:r>
              <a:rPr lang="en-US" altLang="zh-TW" sz="1600" b="1" dirty="0" smtClean="0">
                <a:solidFill>
                  <a:srgbClr val="FFFF00"/>
                </a:solidFill>
                <a:latin typeface="Calibri" charset="0"/>
              </a:rPr>
              <a:t>UFOs</a:t>
            </a:r>
            <a:r>
              <a:rPr lang="en-US" sz="1600" b="1" dirty="0" smtClean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sz="1600" b="1" dirty="0">
                <a:solidFill>
                  <a:srgbClr val="FFFF00"/>
                </a:solidFill>
                <a:latin typeface="Calibri" charset="0"/>
              </a:rPr>
              <a:t>to the next International Convention….but start from the outside, 3 to 1, 2 to 1 and 1 to 1 presentations.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6514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8220075" cy="533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TW" alt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圖片 2" descr="passing_baton_PA_500_clr_272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88" y="1628775"/>
            <a:ext cx="5181600" cy="3487217"/>
          </a:xfrm>
          <a:prstGeom prst="rect">
            <a:avLst/>
          </a:prstGeom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942790" y="177798"/>
            <a:ext cx="6988987" cy="1705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algn="l">
              <a:defRPr/>
            </a:pPr>
            <a:r>
              <a:rPr kumimoji="1" lang="zh-TW" altLang="en-US" sz="62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儷黑 Pro"/>
                <a:ea typeface="儷黑 Pro"/>
                <a:cs typeface="儷黑 Pro"/>
              </a:rPr>
              <a:t>美安超連鎖</a:t>
            </a:r>
            <a:r>
              <a:rPr lang="en-US" altLang="zh-TW" sz="6600" baseline="30000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儷黑 Pro"/>
                <a:ea typeface="儷黑 Pro"/>
                <a:cs typeface="儷黑 Pro"/>
              </a:rPr>
              <a:t>TM</a:t>
            </a:r>
            <a:r>
              <a:rPr kumimoji="1" lang="zh-TW" altLang="en-US" sz="62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儷黑 Pro"/>
                <a:ea typeface="儷黑 Pro"/>
                <a:cs typeface="儷黑 Pro"/>
              </a:rPr>
              <a:t>系統的核心 </a:t>
            </a:r>
            <a:r>
              <a:rPr kumimoji="1" lang="en-US" altLang="zh-TW" sz="62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儷黑 Pro"/>
                <a:ea typeface="儷黑 Pro"/>
                <a:cs typeface="儷黑 Pro"/>
              </a:rPr>
              <a:t>---</a:t>
            </a:r>
            <a:r>
              <a:rPr kumimoji="1" lang="zh-TW" altLang="en-US" sz="62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儷黑 Pro"/>
                <a:ea typeface="儷黑 Pro"/>
                <a:cs typeface="儷黑 Pro"/>
              </a:rPr>
              <a:t>    </a:t>
            </a:r>
            <a:r>
              <a:rPr kumimoji="1" lang="zh-TW" altLang="en-US" sz="89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儷黑 Pro"/>
                <a:ea typeface="儷黑 Pro"/>
                <a:cs typeface="儷黑 Pro"/>
              </a:rPr>
              <a:t>複製</a:t>
            </a:r>
            <a:r>
              <a:rPr kumimoji="1" lang="en-US" altLang="zh-TW" sz="89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儷黑 Pro"/>
                <a:ea typeface="儷黑 Pro"/>
                <a:cs typeface="儷黑 Pro"/>
              </a:rPr>
              <a:t/>
            </a:r>
            <a:br>
              <a:rPr kumimoji="1" lang="en-US" altLang="zh-TW" sz="89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儷黑 Pro"/>
                <a:ea typeface="儷黑 Pro"/>
                <a:cs typeface="儷黑 Pro"/>
              </a:rPr>
            </a:br>
            <a:r>
              <a:rPr kumimoji="0" lang="zh-CN" altLang="en-US" sz="53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儷黑 Pro"/>
                <a:ea typeface="儷黑 Pro"/>
                <a:cs typeface="儷黑 Pro"/>
              </a:rPr>
              <a:t>推薦適當人選成為獨立</a:t>
            </a:r>
            <a:r>
              <a:rPr kumimoji="0" lang="zh-TW" altLang="en-US" sz="53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儷黑 Pro"/>
                <a:ea typeface="儷黑 Pro"/>
                <a:cs typeface="儷黑 Pro"/>
              </a:rPr>
              <a:t>超連鎖</a:t>
            </a:r>
            <a:r>
              <a:rPr lang="en-US" altLang="zh-TW" sz="5300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儷黑 Pro"/>
                <a:ea typeface="儷黑 Pro"/>
                <a:cs typeface="儷黑 Pro"/>
              </a:rPr>
              <a:t>TM</a:t>
            </a:r>
            <a:r>
              <a:rPr kumimoji="0" lang="zh-TW" altLang="en-US" sz="53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儷黑 Pro"/>
                <a:ea typeface="儷黑 Pro"/>
                <a:cs typeface="儷黑 Pro"/>
              </a:rPr>
              <a:t>店主</a:t>
            </a:r>
            <a:r>
              <a:rPr kumimoji="0" lang="zh-CN" altLang="en-US" sz="5300" b="0" i="0" u="none" strike="noStrike" kern="1200" cap="none" spc="0" normalizeH="0" baseline="0" noProof="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儷黑 Pro"/>
                <a:ea typeface="儷黑 Pro"/>
                <a:cs typeface="儷黑 Pro"/>
              </a:rPr>
              <a:t>。</a:t>
            </a:r>
            <a:endParaRPr kumimoji="0" lang="en-US" altLang="zh-CN" sz="5300" b="0" i="0" u="none" strike="noStrike" kern="1200" cap="none" spc="0" normalizeH="0" baseline="0" noProof="0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儷黑 Pro"/>
              <a:ea typeface="儷黑 Pro"/>
              <a:cs typeface="儷黑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>
              <a:latin typeface="儷黑 Pro"/>
              <a:ea typeface="儷黑 Pro"/>
              <a:cs typeface="儷黑 Pro"/>
            </a:endParaRPr>
          </a:p>
          <a:p>
            <a:pPr lvl="0" algn="l">
              <a:defRPr/>
            </a:pPr>
            <a:r>
              <a:rPr lang="en-US" altLang="zh-TW" dirty="0" smtClean="0">
                <a:latin typeface="儷黑 Pro"/>
                <a:ea typeface="儷黑 Pro"/>
                <a:cs typeface="儷黑 Pro"/>
              </a:rPr>
              <a:t>The </a:t>
            </a:r>
            <a:r>
              <a:rPr lang="en-US" altLang="zh-TW" dirty="0">
                <a:latin typeface="儷黑 Pro"/>
                <a:ea typeface="儷黑 Pro"/>
                <a:cs typeface="儷黑 Pro"/>
              </a:rPr>
              <a:t>core of </a:t>
            </a:r>
            <a:r>
              <a:rPr lang="en-US" altLang="zh-TW" dirty="0" err="1" smtClean="0">
                <a:latin typeface="儷黑 Pro"/>
                <a:ea typeface="儷黑 Pro"/>
                <a:cs typeface="儷黑 Pro"/>
              </a:rPr>
              <a:t>UnFranchise</a:t>
            </a:r>
            <a:r>
              <a:rPr lang="en-US" altLang="zh-TW" baseline="30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儷黑 Pro"/>
                <a:ea typeface="儷黑 Pro"/>
                <a:cs typeface="儷黑 Pro"/>
              </a:rPr>
              <a:t>TM</a:t>
            </a:r>
            <a:r>
              <a:rPr lang="en-US" altLang="zh-TW" dirty="0" smtClean="0"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dirty="0">
                <a:latin typeface="儷黑 Pro"/>
                <a:ea typeface="儷黑 Pro"/>
                <a:cs typeface="儷黑 Pro"/>
              </a:rPr>
              <a:t>System – Duplication</a:t>
            </a:r>
          </a:p>
          <a:p>
            <a:pPr lvl="0" algn="l">
              <a:defRPr/>
            </a:pPr>
            <a:r>
              <a:rPr lang="en-US" altLang="zh-TW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儷黑 Pro"/>
                <a:ea typeface="儷黑 Pro"/>
                <a:cs typeface="儷黑 Pro"/>
              </a:rPr>
              <a:t>Recruit suitable ones to be </a:t>
            </a:r>
            <a:r>
              <a:rPr lang="en-US" altLang="zh-TW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儷黑 Pro"/>
                <a:ea typeface="儷黑 Pro"/>
                <a:cs typeface="儷黑 Pro"/>
              </a:rPr>
              <a:t>UnFranchise</a:t>
            </a:r>
            <a:r>
              <a:rPr lang="en-US" altLang="zh-TW" baseline="30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儷黑 Pro"/>
                <a:ea typeface="儷黑 Pro"/>
                <a:cs typeface="儷黑 Pro"/>
              </a:rPr>
              <a:t>TM</a:t>
            </a:r>
            <a:r>
              <a:rPr lang="en-US" altLang="zh-TW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儷黑 Pro"/>
                <a:ea typeface="儷黑 Pro"/>
                <a:cs typeface="儷黑 Pro"/>
              </a:rPr>
              <a:t> Owner.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44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儷黑 Pro"/>
              <a:ea typeface="儷黑 Pro"/>
              <a:cs typeface="儷黑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MR96J2MVd0CGe2e5htjk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ransparent_light_effec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lumns">
  <a:themeElements>
    <a:clrScheme name="Columns 2">
      <a:dk1>
        <a:srgbClr val="003366"/>
      </a:dk1>
      <a:lt1>
        <a:srgbClr val="FFFFFF"/>
      </a:lt1>
      <a:dk2>
        <a:srgbClr val="5E6DA4"/>
      </a:dk2>
      <a:lt2>
        <a:srgbClr val="FFFFFF"/>
      </a:lt2>
      <a:accent1>
        <a:srgbClr val="9966FF"/>
      </a:accent1>
      <a:accent2>
        <a:srgbClr val="00CC66"/>
      </a:accent2>
      <a:accent3>
        <a:srgbClr val="B6BACF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olumns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741</Words>
  <Application>Microsoft Office PowerPoint</Application>
  <PresentationFormat>On-screen Show (16:9)</PresentationFormat>
  <Paragraphs>91</Paragraphs>
  <Slides>27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Custom Design</vt:lpstr>
      <vt:lpstr>NewUBP_Template20120514_Final</vt:lpstr>
      <vt:lpstr>Transparent_light_effect</vt:lpstr>
      <vt:lpstr>Office Theme</vt:lpstr>
      <vt:lpstr>Columns</vt:lpstr>
      <vt:lpstr>投影片</vt:lpstr>
      <vt:lpstr>PowerPoint Presentation</vt:lpstr>
      <vt:lpstr>開創超連鎖事業新思維 Open your mindset for UnFranchise Business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美國大會嘉許環節  Recognition at MA conventions</vt:lpstr>
      <vt:lpstr>PowerPoint Presentation</vt:lpstr>
      <vt:lpstr>PowerPoint Presentation</vt:lpstr>
      <vt:lpstr>蛻變Transformation</vt:lpstr>
      <vt:lpstr>PowerPoint Presentation</vt:lpstr>
      <vt:lpstr>PowerPoint Presentation</vt:lpstr>
      <vt:lpstr>PowerPoint Presentation</vt:lpstr>
    </vt:vector>
  </TitlesOfParts>
  <Company>Market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108</cp:revision>
  <cp:lastPrinted>2015-01-27T21:43:42Z</cp:lastPrinted>
  <dcterms:created xsi:type="dcterms:W3CDTF">2015-01-27T21:30:14Z</dcterms:created>
  <dcterms:modified xsi:type="dcterms:W3CDTF">2015-05-06T04:18:27Z</dcterms:modified>
</cp:coreProperties>
</file>